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5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88" autoAdjust="0"/>
  </p:normalViewPr>
  <p:slideViewPr>
    <p:cSldViewPr>
      <p:cViewPr varScale="1">
        <p:scale>
          <a:sx n="53" d="100"/>
          <a:sy n="53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2C915-B36E-49CB-ADCD-20FFAF2B6BC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99B3B-03A0-4FBB-8D94-E086CF583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5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99B3B-03A0-4FBB-8D94-E086CF583E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9144000" cy="7089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0" r="13767" b="9397"/>
          <a:stretch/>
        </p:blipFill>
        <p:spPr>
          <a:xfrm>
            <a:off x="6669741" y="4266155"/>
            <a:ext cx="2474259" cy="2591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2" t="6395" r="26235" b="9351"/>
          <a:stretch/>
        </p:blipFill>
        <p:spPr>
          <a:xfrm>
            <a:off x="4492134" y="4292036"/>
            <a:ext cx="2361686" cy="2565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t="309" r="9969" b="9290"/>
          <a:stretch/>
        </p:blipFill>
        <p:spPr>
          <a:xfrm>
            <a:off x="1992219" y="4305809"/>
            <a:ext cx="2627810" cy="25521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r="26241" b="10351"/>
          <a:stretch/>
        </p:blipFill>
        <p:spPr>
          <a:xfrm>
            <a:off x="-76562" y="4305809"/>
            <a:ext cx="2421729" cy="255219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-76562" y="4266156"/>
            <a:ext cx="9239971" cy="0"/>
          </a:xfrm>
          <a:prstGeom prst="line">
            <a:avLst/>
          </a:prstGeom>
          <a:ln w="57150">
            <a:solidFill>
              <a:srgbClr val="0033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49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340475"/>
            <a:ext cx="2133600" cy="517525"/>
          </a:xfrm>
          <a:prstGeom prst="rect">
            <a:avLst/>
          </a:prstGeom>
        </p:spPr>
        <p:txBody>
          <a:bodyPr/>
          <a:lstStyle/>
          <a:p>
            <a:fld id="{CA725530-84EA-4BB9-BFA5-1E71059CA0A4}" type="datetimeFigureOut">
              <a:rPr lang="en-MY" smtClean="0"/>
              <a:t>13/11/2015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D3CEAD19-EEB6-4C8E-9F65-8E200DC909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240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40475"/>
            <a:ext cx="2133600" cy="517525"/>
          </a:xfrm>
          <a:prstGeom prst="rect">
            <a:avLst/>
          </a:prstGeom>
        </p:spPr>
        <p:txBody>
          <a:bodyPr/>
          <a:lstStyle/>
          <a:p>
            <a:fld id="{CA725530-84EA-4BB9-BFA5-1E71059CA0A4}" type="datetimeFigureOut">
              <a:rPr lang="en-MY" smtClean="0"/>
              <a:t>13/11/2015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D3CEAD19-EEB6-4C8E-9F65-8E200DC909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6919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40475"/>
            <a:ext cx="2133600" cy="517525"/>
          </a:xfrm>
          <a:prstGeom prst="rect">
            <a:avLst/>
          </a:prstGeom>
        </p:spPr>
        <p:txBody>
          <a:bodyPr/>
          <a:lstStyle/>
          <a:p>
            <a:fld id="{CA725530-84EA-4BB9-BFA5-1E71059CA0A4}" type="datetimeFigureOut">
              <a:rPr lang="en-MY" smtClean="0"/>
              <a:t>13/11/2015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D3CEAD19-EEB6-4C8E-9F65-8E200DC909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7493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 Narrow" pitchFamily="34" charset="0"/>
              </a:defRPr>
            </a:lvl1pPr>
          </a:lstStyle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667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 Narrow" pitchFamily="34" charset="0"/>
              </a:defRPr>
            </a:lvl1pPr>
          </a:lstStyle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186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95375"/>
          </a:xfrm>
          <a:prstGeom prst="rect">
            <a:avLst/>
          </a:prstGeom>
          <a:gradFill>
            <a:gsLst>
              <a:gs pos="63000">
                <a:srgbClr val="FFF6C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47" y="1097280"/>
            <a:ext cx="7891153" cy="50288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00000"/>
              <a:buFont typeface="Wingdings 2" pitchFamily="18" charset="2"/>
              <a:buChar char=""/>
              <a:defRPr lang="en-US" sz="2000" b="0" kern="1200" dirty="0" smtClean="0">
                <a:solidFill>
                  <a:srgbClr val="003A63"/>
                </a:solidFill>
                <a:effectLst/>
                <a:latin typeface="Franklin Gothic Book" pitchFamily="34" charset="0"/>
                <a:ea typeface="+mn-ea"/>
                <a:cs typeface="Arial" pitchFamily="34" charset="0"/>
              </a:defRPr>
            </a:lvl1pPr>
            <a:lvl2pPr>
              <a:buClr>
                <a:srgbClr val="C00000"/>
              </a:buClr>
              <a:buSzPct val="120000"/>
              <a:buNone/>
              <a:defRPr lang="en-US" sz="1800" b="0" dirty="0" smtClean="0">
                <a:solidFill>
                  <a:srgbClr val="003A63"/>
                </a:solidFill>
                <a:effectLst/>
                <a:latin typeface="Franklin Gothic Book" pitchFamily="34" charset="0"/>
                <a:cs typeface="Arial" pitchFamily="34" charset="0"/>
              </a:defRPr>
            </a:lvl2pPr>
            <a:lvl3pPr>
              <a:defRPr lang="en-US" sz="1800" b="0" dirty="0" smtClean="0">
                <a:solidFill>
                  <a:srgbClr val="003A63"/>
                </a:solidFill>
                <a:effectLst/>
                <a:latin typeface="Franklin Gothic Book" pitchFamily="34" charset="0"/>
                <a:cs typeface="Arial" pitchFamily="34" charset="0"/>
              </a:defRPr>
            </a:lvl3pPr>
            <a:lvl4pPr>
              <a:defRPr>
                <a:solidFill>
                  <a:srgbClr val="003A63"/>
                </a:solidFill>
                <a:latin typeface="Franklin Gothic Book" pitchFamily="34" charset="0"/>
              </a:defRPr>
            </a:lvl4pPr>
            <a:lvl5pPr>
              <a:defRPr>
                <a:solidFill>
                  <a:srgbClr val="003A63"/>
                </a:solidFill>
                <a:latin typeface="Franklin Gothic Book" pitchFamily="34" charset="0"/>
              </a:defRPr>
            </a:lvl5pPr>
          </a:lstStyle>
          <a:p>
            <a:pPr marL="228600" lvl="0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96" y="294658"/>
            <a:ext cx="7848600" cy="639762"/>
          </a:xfrm>
          <a:prstGeom prst="rect">
            <a:avLst/>
          </a:prstGeom>
          <a:effectLst/>
        </p:spPr>
        <p:txBody>
          <a:bodyPr anchor="ctr" anchorCtr="0"/>
          <a:lstStyle>
            <a:lvl1pPr algn="l">
              <a:lnSpc>
                <a:spcPts val="2800"/>
              </a:lnSpc>
              <a:def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19051" y="6605593"/>
            <a:ext cx="590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DF38B-2D30-42C4-BF9A-BBEFDECE5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03378" y="6629400"/>
            <a:ext cx="2368062" cy="228606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 Narrow" pitchFamily="34" charset="0"/>
              </a:defRPr>
            </a:lvl1pPr>
          </a:lstStyle>
          <a:p>
            <a:endParaRPr lang="en-MY"/>
          </a:p>
        </p:txBody>
      </p:sp>
      <p:cxnSp>
        <p:nvCxnSpPr>
          <p:cNvPr id="5" name="Straight Connector 4"/>
          <p:cNvCxnSpPr/>
          <p:nvPr/>
        </p:nvCxnSpPr>
        <p:spPr>
          <a:xfrm>
            <a:off x="771896" y="947898"/>
            <a:ext cx="7873340" cy="0"/>
          </a:xfrm>
          <a:prstGeom prst="line">
            <a:avLst/>
          </a:prstGeom>
          <a:ln w="38100">
            <a:solidFill>
              <a:srgbClr val="00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78" y="5925193"/>
            <a:ext cx="1484415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2526" y="5"/>
            <a:ext cx="9144000" cy="6858001"/>
          </a:xfrm>
          <a:prstGeom prst="rect">
            <a:avLst/>
          </a:prstGeom>
          <a:gradFill>
            <a:gsLst>
              <a:gs pos="0">
                <a:srgbClr val="FFF6CF"/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47" y="1097280"/>
            <a:ext cx="7891153" cy="50288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00000"/>
              <a:buFont typeface="Wingdings 2" pitchFamily="18" charset="2"/>
              <a:buChar char=""/>
              <a:defRPr lang="en-US" sz="2000" b="0" kern="1200" dirty="0" smtClean="0">
                <a:solidFill>
                  <a:srgbClr val="003A63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C00000"/>
              </a:buClr>
              <a:buSzPct val="120000"/>
              <a:buNone/>
              <a:defRPr lang="en-US" sz="1800" b="0" dirty="0" smtClean="0">
                <a:solidFill>
                  <a:srgbClr val="003A63"/>
                </a:solidFill>
                <a:effectLst/>
                <a:latin typeface="Arial" pitchFamily="34" charset="0"/>
                <a:cs typeface="Arial" pitchFamily="34" charset="0"/>
              </a:defRPr>
            </a:lvl2pPr>
            <a:lvl3pPr>
              <a:defRPr lang="en-US" sz="1800" b="0" dirty="0" smtClean="0">
                <a:solidFill>
                  <a:srgbClr val="003A63"/>
                </a:solidFill>
                <a:effectLst/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3A63"/>
                </a:solidFill>
                <a:latin typeface="Arial" pitchFamily="34" charset="0"/>
              </a:defRPr>
            </a:lvl4pPr>
            <a:lvl5pPr>
              <a:defRPr>
                <a:solidFill>
                  <a:srgbClr val="003A63"/>
                </a:solidFill>
                <a:latin typeface="Arial" pitchFamily="34" charset="0"/>
              </a:defRPr>
            </a:lvl5pPr>
          </a:lstStyle>
          <a:p>
            <a:pPr marL="228600" lvl="0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408791" y="741872"/>
            <a:ext cx="9716693" cy="345056"/>
          </a:xfrm>
          <a:prstGeom prst="rect">
            <a:avLst/>
          </a:prstGeom>
          <a:gradFill flip="none" rotWithShape="1">
            <a:gsLst>
              <a:gs pos="0">
                <a:srgbClr val="003A63"/>
              </a:gs>
              <a:gs pos="0">
                <a:srgbClr val="003A63"/>
              </a:gs>
              <a:gs pos="100000">
                <a:srgbClr val="004FB8"/>
              </a:gs>
            </a:gsLst>
            <a:lin ang="16200000" scaled="1"/>
            <a:tileRect/>
          </a:gra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14326" y="-1"/>
            <a:ext cx="9083615" cy="101917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1143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96" y="294658"/>
            <a:ext cx="7848600" cy="639762"/>
          </a:xfrm>
          <a:prstGeom prst="rect">
            <a:avLst/>
          </a:prstGeom>
          <a:effectLst/>
        </p:spPr>
        <p:txBody>
          <a:bodyPr anchor="ctr" anchorCtr="0"/>
          <a:lstStyle>
            <a:lvl1pPr algn="l">
              <a:lnSpc>
                <a:spcPts val="2800"/>
              </a:lnSpc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19051" y="6605593"/>
            <a:ext cx="590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DF38B-2D30-42C4-BF9A-BBEFDECE5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13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2526" y="5"/>
            <a:ext cx="9144000" cy="6858001"/>
          </a:xfrm>
          <a:prstGeom prst="rect">
            <a:avLst/>
          </a:prstGeom>
          <a:gradFill>
            <a:gsLst>
              <a:gs pos="0">
                <a:srgbClr val="FFF6CF"/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47" y="1097280"/>
            <a:ext cx="7891153" cy="50288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00000"/>
              <a:buFont typeface="Wingdings 2" pitchFamily="18" charset="2"/>
              <a:buChar char=""/>
              <a:defRPr lang="en-US" sz="2000" b="0" kern="1200" dirty="0" smtClean="0">
                <a:solidFill>
                  <a:srgbClr val="003A63"/>
                </a:solidFill>
                <a:effectLst/>
                <a:latin typeface="Franklin Gothic Book" pitchFamily="34" charset="0"/>
                <a:ea typeface="+mn-ea"/>
                <a:cs typeface="Arial" pitchFamily="34" charset="0"/>
              </a:defRPr>
            </a:lvl1pPr>
            <a:lvl2pPr>
              <a:buClr>
                <a:srgbClr val="C00000"/>
              </a:buClr>
              <a:buSzPct val="120000"/>
              <a:buNone/>
              <a:defRPr lang="en-US" sz="1800" b="0" dirty="0" smtClean="0">
                <a:solidFill>
                  <a:srgbClr val="003A63"/>
                </a:solidFill>
                <a:effectLst/>
                <a:latin typeface="Franklin Gothic Book" pitchFamily="34" charset="0"/>
                <a:cs typeface="Arial" pitchFamily="34" charset="0"/>
              </a:defRPr>
            </a:lvl2pPr>
            <a:lvl3pPr>
              <a:defRPr lang="en-US" sz="1800" b="0" dirty="0" smtClean="0">
                <a:solidFill>
                  <a:srgbClr val="003A63"/>
                </a:solidFill>
                <a:effectLst/>
                <a:latin typeface="Franklin Gothic Book" pitchFamily="34" charset="0"/>
                <a:cs typeface="Arial" pitchFamily="34" charset="0"/>
              </a:defRPr>
            </a:lvl3pPr>
            <a:lvl4pPr>
              <a:defRPr>
                <a:solidFill>
                  <a:srgbClr val="003A63"/>
                </a:solidFill>
                <a:latin typeface="Franklin Gothic Book" pitchFamily="34" charset="0"/>
              </a:defRPr>
            </a:lvl4pPr>
            <a:lvl5pPr>
              <a:defRPr>
                <a:solidFill>
                  <a:srgbClr val="003A63"/>
                </a:solidFill>
                <a:latin typeface="Franklin Gothic Book" pitchFamily="34" charset="0"/>
              </a:defRPr>
            </a:lvl5pPr>
          </a:lstStyle>
          <a:p>
            <a:pPr marL="228600" lvl="0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408791" y="741872"/>
            <a:ext cx="9716693" cy="345056"/>
          </a:xfrm>
          <a:prstGeom prst="rect">
            <a:avLst/>
          </a:prstGeom>
          <a:gradFill flip="none" rotWithShape="1">
            <a:gsLst>
              <a:gs pos="0">
                <a:srgbClr val="003A63"/>
              </a:gs>
              <a:gs pos="0">
                <a:srgbClr val="003A63"/>
              </a:gs>
              <a:gs pos="100000">
                <a:srgbClr val="004FB8"/>
              </a:gs>
            </a:gsLst>
            <a:lin ang="16200000" scaled="1"/>
            <a:tileRect/>
          </a:gra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14326" y="-1"/>
            <a:ext cx="9083615" cy="101917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1143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96" y="294658"/>
            <a:ext cx="7848600" cy="639762"/>
          </a:xfrm>
          <a:prstGeom prst="rect">
            <a:avLst/>
          </a:prstGeom>
          <a:effectLst/>
        </p:spPr>
        <p:txBody>
          <a:bodyPr anchor="ctr" anchorCtr="0"/>
          <a:lstStyle>
            <a:lvl1pPr algn="l">
              <a:lnSpc>
                <a:spcPts val="2800"/>
              </a:lnSpc>
              <a:def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19051" y="6605593"/>
            <a:ext cx="590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DF38B-2D30-42C4-BF9A-BBEFDECE5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77050" y="6511924"/>
            <a:ext cx="2066031" cy="21987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 Narrow" pitchFamily="34" charset="0"/>
              </a:defRPr>
            </a:lvl1pPr>
          </a:lstStyle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8579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gradFill>
            <a:gsLst>
              <a:gs pos="63000">
                <a:srgbClr val="FFF6C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28800"/>
            <a:ext cx="7772400" cy="1362075"/>
          </a:xfrm>
          <a:prstGeom prst="rect">
            <a:avLst/>
          </a:prstGeom>
          <a:effectLst>
            <a:outerShdw blurRad="25400" dist="25400" dir="5400000" algn="ctr" rotWithShape="0">
              <a:srgbClr val="000000">
                <a:alpha val="0"/>
              </a:srgbClr>
            </a:outerShdw>
          </a:effectLst>
        </p:spPr>
        <p:txBody>
          <a:bodyPr anchor="t"/>
          <a:lstStyle>
            <a:lvl1pPr algn="ctr">
              <a:defRPr sz="3600" b="0" cap="none" baseline="0">
                <a:solidFill>
                  <a:srgbClr val="00334C"/>
                </a:solidFill>
                <a:effectLst/>
                <a:latin typeface="Franklin Gothic Heavy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9051" y="6605593"/>
            <a:ext cx="590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DF38B-2D30-42C4-BF9A-BBEFDECE5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7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gradFill>
            <a:gsLst>
              <a:gs pos="63000">
                <a:srgbClr val="FFF6C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9051" y="6605593"/>
            <a:ext cx="590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DF38B-2D30-42C4-BF9A-BBEFDECE5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52" y="1498780"/>
            <a:ext cx="4956695" cy="23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0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gradFill>
            <a:gsLst>
              <a:gs pos="63000">
                <a:srgbClr val="BFCEDB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28800"/>
            <a:ext cx="7772400" cy="1362075"/>
          </a:xfrm>
          <a:prstGeom prst="rect">
            <a:avLst/>
          </a:prstGeom>
          <a:effectLst>
            <a:outerShdw blurRad="25400" dist="25400" dir="5400000" algn="ctr" rotWithShape="0">
              <a:srgbClr val="000000">
                <a:alpha val="0"/>
              </a:srgbClr>
            </a:outerShdw>
          </a:effectLst>
        </p:spPr>
        <p:txBody>
          <a:bodyPr anchor="t"/>
          <a:lstStyle>
            <a:lvl1pPr algn="ctr">
              <a:defRPr sz="3600" b="0" cap="none" baseline="0">
                <a:solidFill>
                  <a:srgbClr val="00334C"/>
                </a:solidFill>
                <a:effectLst/>
                <a:latin typeface="Franklin Gothic Heavy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3" y="4797554"/>
            <a:ext cx="2320465" cy="16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6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40475"/>
            <a:ext cx="2133600" cy="517525"/>
          </a:xfrm>
          <a:prstGeom prst="rect">
            <a:avLst/>
          </a:prstGeom>
        </p:spPr>
        <p:txBody>
          <a:bodyPr/>
          <a:lstStyle/>
          <a:p>
            <a:fld id="{CA725530-84EA-4BB9-BFA5-1E71059CA0A4}" type="datetimeFigureOut">
              <a:rPr lang="en-MY" smtClean="0"/>
              <a:t>13/11/2015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D3CEAD19-EEB6-4C8E-9F65-8E200DC909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454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340475"/>
            <a:ext cx="2133600" cy="517525"/>
          </a:xfrm>
          <a:prstGeom prst="rect">
            <a:avLst/>
          </a:prstGeom>
        </p:spPr>
        <p:txBody>
          <a:bodyPr/>
          <a:lstStyle/>
          <a:p>
            <a:fld id="{CA725530-84EA-4BB9-BFA5-1E71059CA0A4}" type="datetimeFigureOut">
              <a:rPr lang="en-MY" smtClean="0"/>
              <a:t>13/11/2015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D3CEAD19-EEB6-4C8E-9F65-8E200DC909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826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40475"/>
            <a:ext cx="2133600" cy="517525"/>
          </a:xfrm>
          <a:prstGeom prst="rect">
            <a:avLst/>
          </a:prstGeom>
        </p:spPr>
        <p:txBody>
          <a:bodyPr/>
          <a:lstStyle/>
          <a:p>
            <a:fld id="{CA725530-84EA-4BB9-BFA5-1E71059CA0A4}" type="datetimeFigureOut">
              <a:rPr lang="en-MY" smtClean="0"/>
              <a:t>13/11/2015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D3CEAD19-EEB6-4C8E-9F65-8E200DC909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687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19051" y="6605593"/>
            <a:ext cx="590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DF38B-2D30-42C4-BF9A-BBEFDECE5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6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A655-EA4F-4DAE-88E1-E0BABA1844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brahim\Pictures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37" y="260648"/>
            <a:ext cx="1710190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6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CHOICE: WHAT NEXT AFTER              SECONDARY SCHOOL EDUCATION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 ISYAKU MUKHTAR GWARZO</a:t>
            </a:r>
            <a:br>
              <a:rPr lang="en-US" dirty="0" smtClean="0"/>
            </a:br>
            <a:r>
              <a:rPr lang="en-US" dirty="0" smtClean="0"/>
              <a:t>DEPT. OF HUMAN PHYSIOLOGY</a:t>
            </a:r>
            <a:br>
              <a:rPr lang="en-US" dirty="0" smtClean="0"/>
            </a:br>
            <a:r>
              <a:rPr lang="en-US" dirty="0" smtClean="0"/>
              <a:t>BAYERO UNIVERSITY, KANO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discover yourself, build on your strength and improve on your areas of weakness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prepare yourself academically, minimum of 5 credits in SSCE, a good score in UTME, and  decent points post UTME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be computer literate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plan for the challenging independent life of institutions of higher learning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form network of friends with similar interests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YOURSELF AHEAD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"/>
            <a:ext cx="1663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9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choosing a post-secondary school career is quite challenging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be guided by your personal life goals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follow your passion, do not let anyone make a choice for you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work hard and pray and success shall be yours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"/>
            <a:ext cx="1663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8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"/>
            <a:ext cx="1663700" cy="172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303520"/>
            <a:ext cx="1663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7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5647" y="1097280"/>
            <a:ext cx="8168841" cy="5028883"/>
          </a:xfrm>
        </p:spPr>
        <p:txBody>
          <a:bodyPr/>
          <a:lstStyle/>
          <a:p>
            <a:pPr marL="0" indent="0">
              <a:buNone/>
            </a:pPr>
            <a:endParaRPr lang="en-MY" dirty="0" smtClean="0"/>
          </a:p>
          <a:p>
            <a:pPr>
              <a:buFont typeface="Wingdings" pitchFamily="2" charset="2"/>
              <a:buChar char="q"/>
            </a:pPr>
            <a:r>
              <a:rPr lang="en-MY" sz="3200" dirty="0" smtClean="0"/>
              <a:t>Sequence and variety of work roles ( paid and unpaid) which one undertakes through a lifetime to actualise one’s potentials</a:t>
            </a:r>
            <a:endParaRPr lang="en-MY" sz="3200" dirty="0"/>
          </a:p>
          <a:p>
            <a:pPr marL="0" indent="0">
              <a:buNone/>
            </a:pPr>
            <a:endParaRPr lang="en-MY" dirty="0" smtClean="0"/>
          </a:p>
          <a:p>
            <a:pPr>
              <a:buFont typeface="Wingdings" pitchFamily="2" charset="2"/>
              <a:buChar char="q"/>
            </a:pPr>
            <a:r>
              <a:rPr lang="en-MY" sz="3200" dirty="0" smtClean="0"/>
              <a:t>Career is defined as the opportunities that exist for lifelong vocations</a:t>
            </a:r>
            <a:endParaRPr lang="en-MY" sz="3200" dirty="0"/>
          </a:p>
          <a:p>
            <a:pPr marL="0" indent="0">
              <a:buNone/>
            </a:pPr>
            <a:endParaRPr lang="en-MY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8096" y="294658"/>
            <a:ext cx="8248400" cy="639762"/>
          </a:xfrm>
        </p:spPr>
        <p:txBody>
          <a:bodyPr/>
          <a:lstStyle/>
          <a:p>
            <a:r>
              <a:rPr lang="en-MY" dirty="0" smtClean="0"/>
              <a:t>INTRODUCTION</a:t>
            </a:r>
            <a:endParaRPr lang="en-MY" dirty="0"/>
          </a:p>
        </p:txBody>
      </p:sp>
      <p:pic>
        <p:nvPicPr>
          <p:cNvPr id="1026" name="Picture 2" descr="C:\Users\Ibrahim\Picture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823"/>
            <a:ext cx="1206500" cy="1270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OPTIONS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"/>
            <a:ext cx="1830070" cy="18999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Business/vocational skills</a:t>
            </a:r>
            <a:endParaRPr lang="en-US" sz="3200" dirty="0" smtClean="0"/>
          </a:p>
          <a:p>
            <a:endParaRPr lang="en-US" sz="3200" dirty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Politics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Higher </a:t>
            </a:r>
            <a:r>
              <a:rPr lang="en-US" sz="3200" dirty="0" smtClean="0"/>
              <a:t>education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03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a </a:t>
            </a:r>
            <a:r>
              <a:rPr lang="en-US" sz="3200" dirty="0" smtClean="0"/>
              <a:t>good option for those looking for quick cash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equip </a:t>
            </a:r>
            <a:r>
              <a:rPr lang="en-US" sz="3200" dirty="0" smtClean="0"/>
              <a:t>one with entrepreneurial skills needed to survive current economic realities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distort </a:t>
            </a:r>
            <a:r>
              <a:rPr lang="en-US" sz="3200" dirty="0" smtClean="0"/>
              <a:t>one’s academic potentials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success </a:t>
            </a:r>
            <a:r>
              <a:rPr lang="en-US" sz="3200" dirty="0" smtClean="0"/>
              <a:t>not guaranteed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better </a:t>
            </a:r>
            <a:r>
              <a:rPr lang="en-US" sz="3200" dirty="0" smtClean="0"/>
              <a:t>combine with </a:t>
            </a:r>
            <a:r>
              <a:rPr lang="en-US" sz="3200" dirty="0" smtClean="0"/>
              <a:t>pursuit </a:t>
            </a:r>
            <a:r>
              <a:rPr lang="en-US" sz="3200" dirty="0" smtClean="0"/>
              <a:t>of higher academic qualifications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BUSINESS/VOCATIONAL SKILLS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"/>
            <a:ext cx="1663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0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provide </a:t>
            </a:r>
            <a:r>
              <a:rPr lang="en-US" sz="3200" dirty="0" smtClean="0"/>
              <a:t>early opportunity to influence government policies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too </a:t>
            </a:r>
            <a:r>
              <a:rPr lang="en-US" sz="3200" dirty="0" smtClean="0"/>
              <a:t>risky at this stage of life- possibility of ending up as political thug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full </a:t>
            </a:r>
            <a:r>
              <a:rPr lang="en-US" sz="3200" dirty="0" smtClean="0"/>
              <a:t>time partisan politics at this stage unrealistic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better </a:t>
            </a:r>
            <a:r>
              <a:rPr lang="en-US" sz="3200" dirty="0" smtClean="0"/>
              <a:t>combine with </a:t>
            </a:r>
            <a:r>
              <a:rPr lang="en-US" sz="3200" dirty="0" smtClean="0"/>
              <a:t>pursuit </a:t>
            </a:r>
            <a:r>
              <a:rPr lang="en-US" sz="3200" dirty="0" smtClean="0"/>
              <a:t>of higher education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"/>
            <a:ext cx="1663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3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better </a:t>
            </a:r>
            <a:r>
              <a:rPr lang="en-US" sz="3200" dirty="0" smtClean="0"/>
              <a:t>option than the two above for students of science colleges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broadened </a:t>
            </a:r>
            <a:r>
              <a:rPr lang="en-US" sz="3200" dirty="0" smtClean="0"/>
              <a:t>one’s social and intellectual skills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prepares </a:t>
            </a:r>
            <a:r>
              <a:rPr lang="en-US" sz="3200" dirty="0" smtClean="0"/>
              <a:t>one for leadership positions in the future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better </a:t>
            </a:r>
            <a:r>
              <a:rPr lang="en-US" sz="3200" dirty="0" smtClean="0"/>
              <a:t>if combine with part time vocational activities and/or partisan politics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"/>
            <a:ext cx="1663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not </a:t>
            </a:r>
            <a:r>
              <a:rPr lang="en-US" sz="3200" dirty="0" smtClean="0"/>
              <a:t>all of us will end up in university</a:t>
            </a:r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there </a:t>
            </a:r>
            <a:r>
              <a:rPr lang="en-US" sz="3200" dirty="0" smtClean="0"/>
              <a:t>are many institutions of higher learning apart from universities</a:t>
            </a:r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be </a:t>
            </a:r>
            <a:r>
              <a:rPr lang="en-US" sz="3200" dirty="0" smtClean="0"/>
              <a:t>realistic in your choice</a:t>
            </a:r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open </a:t>
            </a:r>
            <a:r>
              <a:rPr lang="en-US" sz="3200" dirty="0" smtClean="0"/>
              <a:t>up to many possibilities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INSTITUTION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"/>
            <a:ext cx="1663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engineering </a:t>
            </a:r>
            <a:r>
              <a:rPr lang="en-US" sz="3200" dirty="0" smtClean="0"/>
              <a:t>and technology</a:t>
            </a:r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environmental </a:t>
            </a:r>
            <a:r>
              <a:rPr lang="en-US" sz="3200" dirty="0" smtClean="0"/>
              <a:t>sciences</a:t>
            </a:r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medical sciences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agricultural </a:t>
            </a:r>
            <a:r>
              <a:rPr lang="en-US" sz="3200" dirty="0" smtClean="0"/>
              <a:t>sciences</a:t>
            </a:r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general </a:t>
            </a:r>
            <a:r>
              <a:rPr lang="en-US" sz="3200" dirty="0" smtClean="0"/>
              <a:t>and specific sciences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COURSE TO CHOOSE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"/>
            <a:ext cx="1663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self-knowledge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background </a:t>
            </a:r>
            <a:r>
              <a:rPr lang="en-US" sz="3200" dirty="0" smtClean="0"/>
              <a:t>information about the course</a:t>
            </a:r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financial </a:t>
            </a:r>
            <a:r>
              <a:rPr lang="en-US" sz="3200" dirty="0" smtClean="0"/>
              <a:t>implication</a:t>
            </a:r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community </a:t>
            </a:r>
            <a:r>
              <a:rPr lang="en-US" sz="3200" dirty="0" smtClean="0"/>
              <a:t>need of certain professionals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 IN CHOOSING A CAREER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"/>
            <a:ext cx="1663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9909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Factors presentation</Template>
  <TotalTime>269</TotalTime>
  <Words>371</Words>
  <Application>Microsoft Office PowerPoint</Application>
  <PresentationFormat>On-screen Show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3_Office Theme</vt:lpstr>
      <vt:lpstr>Office Theme</vt:lpstr>
      <vt:lpstr>CAREER CHOICE: WHAT NEXT AFTER              SECONDARY SCHOOL EDUCATION BY  DR ISYAKU MUKHTAR GWARZO DEPT. OF HUMAN PHYSIOLOGY BAYERO UNIVERSITY, KANO</vt:lpstr>
      <vt:lpstr>INTRODUCTION</vt:lpstr>
      <vt:lpstr>CAREER OPTIONS</vt:lpstr>
      <vt:lpstr>BUSINESS/VOCATIONAL SKILLS </vt:lpstr>
      <vt:lpstr>POLITICS </vt:lpstr>
      <vt:lpstr>HIGH EDUCATION</vt:lpstr>
      <vt:lpstr>CHOICE OF INSTITUTION</vt:lpstr>
      <vt:lpstr>WHICH COURSE TO CHOOSE</vt:lpstr>
      <vt:lpstr>FACTORS TO CONSIDER IN CHOOSING A CAREER</vt:lpstr>
      <vt:lpstr>PREPARE YOURSELF AHEAD</vt:lpstr>
      <vt:lpstr>CONCLUSION</vt:lpstr>
      <vt:lpstr>THANK YOU FOR LISTENING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</dc:creator>
  <cp:lastModifiedBy>DR</cp:lastModifiedBy>
  <cp:revision>23</cp:revision>
  <dcterms:created xsi:type="dcterms:W3CDTF">2015-11-07T08:17:40Z</dcterms:created>
  <dcterms:modified xsi:type="dcterms:W3CDTF">2015-11-13T23:44:18Z</dcterms:modified>
</cp:coreProperties>
</file>